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62" r:id="rId5"/>
    <p:sldId id="268" r:id="rId6"/>
    <p:sldId id="281" r:id="rId7"/>
    <p:sldId id="271" r:id="rId8"/>
    <p:sldId id="288" r:id="rId9"/>
    <p:sldId id="291" r:id="rId10"/>
    <p:sldId id="292" r:id="rId11"/>
    <p:sldId id="293" r:id="rId12"/>
    <p:sldId id="294" r:id="rId13"/>
    <p:sldId id="285" r:id="rId14"/>
    <p:sldId id="290" r:id="rId15"/>
    <p:sldId id="266" r:id="rId16"/>
  </p:sldIdLst>
  <p:sldSz cx="12192000" cy="6858000"/>
  <p:notesSz cx="6858000" cy="9144000"/>
  <p:embeddedFontLst>
    <p:embeddedFont>
      <p:font typeface="HY견고딕" panose="02030600000101010101" pitchFamily="18" charset="-127"/>
      <p:regular r:id="rId18"/>
    </p:embeddedFont>
    <p:embeddedFont>
      <p:font typeface="나눔스퀘어" panose="020B0600000101010101" pitchFamily="50" charset="-127"/>
      <p:regular r:id="rId19"/>
    </p:embeddedFont>
    <p:embeddedFont>
      <p:font typeface="나눔스퀘어 ExtraBold" panose="020B0600000101010101" pitchFamily="50" charset="-127"/>
      <p:bold r:id="rId20"/>
    </p:embeddedFont>
    <p:embeddedFont>
      <p:font typeface="Verdana" panose="020B0604030504040204" pitchFamily="34" charset="0"/>
      <p:regular r:id="rId21"/>
      <p:bold r:id="rId22"/>
      <p:italic r:id="rId23"/>
      <p:boldItalic r:id="rId24"/>
    </p:embeddedFont>
    <p:embeddedFont>
      <p:font typeface="맑은 고딕" panose="020B0503020000020004" pitchFamily="50" charset="-127"/>
      <p:regular r:id="rId25"/>
      <p:bold r:id="rId2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BC7BF"/>
    <a:srgbClr val="FAFAF8"/>
    <a:srgbClr val="C0E6E2"/>
    <a:srgbClr val="A1DBD5"/>
    <a:srgbClr val="B7E3DF"/>
    <a:srgbClr val="5CDABC"/>
    <a:srgbClr val="A7EBDB"/>
    <a:srgbClr val="C7F2E8"/>
    <a:srgbClr val="E3F2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887" autoAdjust="0"/>
    <p:restoredTop sz="88471" autoAdjust="0"/>
  </p:normalViewPr>
  <p:slideViewPr>
    <p:cSldViewPr snapToGrid="0">
      <p:cViewPr varScale="1">
        <p:scale>
          <a:sx n="144" d="100"/>
          <a:sy n="144" d="100"/>
        </p:scale>
        <p:origin x="720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D3B85E-8A48-4066-B72F-913BB4E69F89}" type="datetimeFigureOut">
              <a:rPr lang="ko-KR" altLang="en-US" smtClean="0"/>
              <a:t>2018-11-13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1CB6DC-0120-4A0B-9EB4-AC0E3C506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47218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51114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28230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38893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거의 다 똑같 </a:t>
            </a:r>
            <a:endParaRPr lang="en-US" altLang="ko-KR" dirty="0"/>
          </a:p>
          <a:p>
            <a:r>
              <a:rPr lang="ko-KR" altLang="en-US" dirty="0"/>
              <a:t>현재는 그냥 </a:t>
            </a:r>
            <a:r>
              <a:rPr lang="ko-KR" altLang="en-US" dirty="0" err="1"/>
              <a:t>브레드보드의</a:t>
            </a:r>
            <a:r>
              <a:rPr lang="ko-KR" altLang="en-US" dirty="0"/>
              <a:t> 중앙에 센서와 블루투스 모듈이 </a:t>
            </a:r>
            <a:r>
              <a:rPr lang="ko-KR" altLang="en-US" dirty="0" err="1"/>
              <a:t>연결되어있음</a:t>
            </a:r>
            <a:endParaRPr lang="en-US" altLang="ko-KR" dirty="0"/>
          </a:p>
          <a:p>
            <a:r>
              <a:rPr lang="ko-KR" altLang="en-US" dirty="0"/>
              <a:t>이제는 그거를 칫솔 머리로 옮기고</a:t>
            </a:r>
            <a:r>
              <a:rPr lang="en-US" altLang="ko-KR" dirty="0"/>
              <a:t> </a:t>
            </a:r>
            <a:r>
              <a:rPr lang="ko-KR" altLang="en-US" dirty="0" err="1"/>
              <a:t>뒷통수쪽에</a:t>
            </a:r>
            <a:r>
              <a:rPr lang="ko-KR" altLang="en-US" dirty="0"/>
              <a:t> 진동모터를 연결하여 </a:t>
            </a:r>
            <a:r>
              <a:rPr lang="ko-KR" altLang="en-US" dirty="0" err="1"/>
              <a:t>진동에대한</a:t>
            </a:r>
            <a:r>
              <a:rPr lang="ko-KR" altLang="en-US" dirty="0"/>
              <a:t> 테스트를 진행할 예정</a:t>
            </a:r>
            <a:endParaRPr lang="en-US" altLang="ko-KR" dirty="0"/>
          </a:p>
          <a:p>
            <a:r>
              <a:rPr lang="ko-KR" altLang="en-US" dirty="0"/>
              <a:t>압력센서를 추가했다 </a:t>
            </a:r>
            <a:r>
              <a:rPr lang="en-US" altLang="ko-KR" dirty="0"/>
              <a:t>-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80242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거의 다 똑같 </a:t>
            </a:r>
            <a:endParaRPr lang="en-US" altLang="ko-KR" dirty="0"/>
          </a:p>
          <a:p>
            <a:r>
              <a:rPr lang="ko-KR" altLang="en-US" dirty="0"/>
              <a:t>현재는 그냥 </a:t>
            </a:r>
            <a:r>
              <a:rPr lang="ko-KR" altLang="en-US" dirty="0" err="1"/>
              <a:t>브레드보드의</a:t>
            </a:r>
            <a:r>
              <a:rPr lang="ko-KR" altLang="en-US" dirty="0"/>
              <a:t> 중앙에 센서와 블루투스 모듈이 </a:t>
            </a:r>
            <a:r>
              <a:rPr lang="ko-KR" altLang="en-US" dirty="0" err="1"/>
              <a:t>연결되어있음</a:t>
            </a:r>
            <a:endParaRPr lang="en-US" altLang="ko-KR" dirty="0"/>
          </a:p>
          <a:p>
            <a:r>
              <a:rPr lang="ko-KR" altLang="en-US" dirty="0"/>
              <a:t>이제는 그거를 칫솔 머리로 옮기고</a:t>
            </a:r>
            <a:r>
              <a:rPr lang="en-US" altLang="ko-KR" dirty="0"/>
              <a:t> </a:t>
            </a:r>
            <a:r>
              <a:rPr lang="ko-KR" altLang="en-US" dirty="0" err="1"/>
              <a:t>뒷통수쪽에</a:t>
            </a:r>
            <a:r>
              <a:rPr lang="ko-KR" altLang="en-US" dirty="0"/>
              <a:t> 진동모터를 연결하여 </a:t>
            </a:r>
            <a:r>
              <a:rPr lang="ko-KR" altLang="en-US" dirty="0" err="1"/>
              <a:t>진동에대한</a:t>
            </a:r>
            <a:r>
              <a:rPr lang="ko-KR" altLang="en-US" dirty="0"/>
              <a:t> 테스트를 진행할 예정</a:t>
            </a:r>
            <a:endParaRPr lang="en-US" altLang="ko-KR" dirty="0"/>
          </a:p>
          <a:p>
            <a:r>
              <a:rPr lang="ko-KR" altLang="en-US" dirty="0"/>
              <a:t>압력센서를 추가했다 </a:t>
            </a:r>
            <a:r>
              <a:rPr lang="en-US" altLang="ko-KR" dirty="0"/>
              <a:t>-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70274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거의 다 똑같 </a:t>
            </a:r>
            <a:endParaRPr lang="en-US" altLang="ko-KR" dirty="0"/>
          </a:p>
          <a:p>
            <a:r>
              <a:rPr lang="ko-KR" altLang="en-US" dirty="0"/>
              <a:t>현재는 그냥 </a:t>
            </a:r>
            <a:r>
              <a:rPr lang="ko-KR" altLang="en-US" dirty="0" err="1"/>
              <a:t>브레드보드의</a:t>
            </a:r>
            <a:r>
              <a:rPr lang="ko-KR" altLang="en-US" dirty="0"/>
              <a:t> 중앙에 센서와 블루투스 모듈이 </a:t>
            </a:r>
            <a:r>
              <a:rPr lang="ko-KR" altLang="en-US" dirty="0" err="1"/>
              <a:t>연결되어있음</a:t>
            </a:r>
            <a:endParaRPr lang="en-US" altLang="ko-KR" dirty="0"/>
          </a:p>
          <a:p>
            <a:r>
              <a:rPr lang="ko-KR" altLang="en-US" dirty="0"/>
              <a:t>이제는 그거를 칫솔 머리로 옮기고</a:t>
            </a:r>
            <a:r>
              <a:rPr lang="en-US" altLang="ko-KR" dirty="0"/>
              <a:t> </a:t>
            </a:r>
            <a:r>
              <a:rPr lang="ko-KR" altLang="en-US" dirty="0" err="1"/>
              <a:t>뒷통수쪽에</a:t>
            </a:r>
            <a:r>
              <a:rPr lang="ko-KR" altLang="en-US" dirty="0"/>
              <a:t> 진동모터를 연결하여 </a:t>
            </a:r>
            <a:r>
              <a:rPr lang="ko-KR" altLang="en-US" dirty="0" err="1"/>
              <a:t>진동에대한</a:t>
            </a:r>
            <a:r>
              <a:rPr lang="ko-KR" altLang="en-US" dirty="0"/>
              <a:t> 테스트를 진행할 예정</a:t>
            </a:r>
            <a:endParaRPr lang="en-US" altLang="ko-KR" dirty="0"/>
          </a:p>
          <a:p>
            <a:r>
              <a:rPr lang="ko-KR" altLang="en-US" dirty="0"/>
              <a:t>압력센서를 추가했다 </a:t>
            </a:r>
            <a:r>
              <a:rPr lang="en-US" altLang="ko-KR" dirty="0"/>
              <a:t>-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46082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거의 다 똑같 </a:t>
            </a:r>
            <a:endParaRPr lang="en-US" altLang="ko-KR" dirty="0"/>
          </a:p>
          <a:p>
            <a:r>
              <a:rPr lang="ko-KR" altLang="en-US" dirty="0"/>
              <a:t>현재는 그냥 </a:t>
            </a:r>
            <a:r>
              <a:rPr lang="ko-KR" altLang="en-US" dirty="0" err="1"/>
              <a:t>브레드보드의</a:t>
            </a:r>
            <a:r>
              <a:rPr lang="ko-KR" altLang="en-US" dirty="0"/>
              <a:t> 중앙에 센서와 블루투스 모듈이 </a:t>
            </a:r>
            <a:r>
              <a:rPr lang="ko-KR" altLang="en-US" dirty="0" err="1"/>
              <a:t>연결되어있음</a:t>
            </a:r>
            <a:endParaRPr lang="en-US" altLang="ko-KR" dirty="0"/>
          </a:p>
          <a:p>
            <a:r>
              <a:rPr lang="ko-KR" altLang="en-US" dirty="0"/>
              <a:t>이제는 그거를 칫솔 머리로 옮기고</a:t>
            </a:r>
            <a:r>
              <a:rPr lang="en-US" altLang="ko-KR" dirty="0"/>
              <a:t> </a:t>
            </a:r>
            <a:r>
              <a:rPr lang="ko-KR" altLang="en-US" dirty="0" err="1"/>
              <a:t>뒷통수쪽에</a:t>
            </a:r>
            <a:r>
              <a:rPr lang="ko-KR" altLang="en-US" dirty="0"/>
              <a:t> 진동모터를 연결하여 </a:t>
            </a:r>
            <a:r>
              <a:rPr lang="ko-KR" altLang="en-US" dirty="0" err="1"/>
              <a:t>진동에대한</a:t>
            </a:r>
            <a:r>
              <a:rPr lang="ko-KR" altLang="en-US" dirty="0"/>
              <a:t> 테스트를 진행할 예정</a:t>
            </a:r>
            <a:endParaRPr lang="en-US" altLang="ko-KR" dirty="0"/>
          </a:p>
          <a:p>
            <a:r>
              <a:rPr lang="ko-KR" altLang="en-US" dirty="0"/>
              <a:t>압력센서를 추가했다 </a:t>
            </a:r>
            <a:r>
              <a:rPr lang="en-US" altLang="ko-KR" dirty="0"/>
              <a:t>-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11032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CB6DC-0120-4A0B-9EB4-AC0E3C50624C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76629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E2B2C3-EF9F-4F8E-BAB2-A058C21403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514599"/>
            <a:ext cx="9144000" cy="2219326"/>
          </a:xfrm>
        </p:spPr>
        <p:txBody>
          <a:bodyPr anchor="b">
            <a:normAutofit/>
          </a:bodyPr>
          <a:lstStyle>
            <a:lvl1pPr algn="ctr">
              <a:defRPr lang="ko-KR" altLang="en-US" dirty="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35C9015-9163-4371-A632-46199E5F1A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848224"/>
            <a:ext cx="9144000" cy="107632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AFEC9C-64C0-40B4-B74D-737744097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02C83DC-4C63-42DB-80A6-D6F30EAEE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5E94813-42EC-4291-9222-F4B631BEE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513531D-DCB1-4A3D-872F-A0FA14BE5B04}"/>
              </a:ext>
            </a:extLst>
          </p:cNvPr>
          <p:cNvSpPr/>
          <p:nvPr userDrawn="1"/>
        </p:nvSpPr>
        <p:spPr>
          <a:xfrm>
            <a:off x="0" y="-1"/>
            <a:ext cx="12192000" cy="2353121"/>
          </a:xfrm>
          <a:prstGeom prst="rect">
            <a:avLst/>
          </a:prstGeom>
          <a:solidFill>
            <a:srgbClr val="C0E6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67201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D09629-1170-4648-9FB6-13B7CE949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0540657-EE57-4BE3-8661-C1D89BC725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C3357B2-08BA-4143-A44B-A01607295D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41BCB0B-FF05-4783-B27A-82DDDDB73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3E40E2F-2683-4142-BC4D-60D38C5C02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8FFCCFB-EC5B-4DA5-8CA1-629823A730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05045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8C171E-191B-4858-BDB8-8288AD0BE2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6CA3F20-CAA5-4D16-B68A-A6BBF7B583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D826DA0-A5D7-405C-96D1-09AE257F3F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70B9198-179E-4086-A6F0-67411CFAEE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AC56016-99CC-4E61-BF68-A960181DE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08770E0-E392-459F-8F33-970AB6296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88192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4949E3-8E31-411E-8334-26BFE2DC0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AE952F8-A78B-4C55-8B82-85732B8DDC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1211AAA-5D65-4C3D-8D79-95E2D6CBF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F9BBFD5-BF10-4974-BF2F-B30326D22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5A373E-95C7-4FBC-949C-C04664185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88017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14A94BA-74E9-4C3A-8B9B-82FB013927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7A28BB9-9762-4580-B700-DACD84C7FA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6DD17B1-9424-420B-A176-51A6D315AD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72C6F2-29BF-49BA-B2FC-AB746F8DD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BB0F28-E468-4981-984E-57874111B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30065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EC6C74-292C-4E9A-9292-0F39FFCDA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48780"/>
          </a:xfrm>
        </p:spPr>
        <p:txBody>
          <a:bodyPr/>
          <a:lstStyle>
            <a:lvl1pPr algn="ctr">
              <a:defRPr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7F48B39-54F1-4406-BBD6-72185B8505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085DA14-7BF9-4191-B7D7-88A146B46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3C9F7E2-0CDA-4A69-8BA7-220599679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20BEDF0E-9B64-4BD2-8DC5-A1BBE7AB370C}"/>
              </a:ext>
            </a:extLst>
          </p:cNvPr>
          <p:cNvCxnSpPr>
            <a:cxnSpLocks/>
          </p:cNvCxnSpPr>
          <p:nvPr userDrawn="1"/>
        </p:nvCxnSpPr>
        <p:spPr>
          <a:xfrm>
            <a:off x="1065903" y="1172919"/>
            <a:ext cx="10060193" cy="0"/>
          </a:xfrm>
          <a:prstGeom prst="line">
            <a:avLst/>
          </a:prstGeom>
          <a:ln w="12700">
            <a:solidFill>
              <a:srgbClr val="6BC7BF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9105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13BB2D-5A42-40BD-927D-D448CEC26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A1F5797-6731-463B-9C17-8ACBFCC08A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7B5B02-9984-4A95-9452-98D44B150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C225D17-1C8E-4052-9ADC-719AB6F532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5FE839C-0DF9-49F5-8884-77E4B6D2E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36452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A93DB9-D9F8-4E31-B25F-ED0248165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5624891-4E1B-4635-924A-0026BAA94C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2BE7EAC-2B8A-4362-AD03-3456701394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78FD490-1777-4B8F-8F02-45D412B1E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EE182A0-FD0C-4FE7-B218-AEA1A0E7B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249C5C4-1896-46E1-AC2A-585FEE40BE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29091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30BD4D-844C-4C74-A67A-DDEA3C951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1FC57A4-7459-46BD-A4ED-1BD4FC731A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80D0708-3EF0-4216-84E4-A066BE3270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0B063D3-4502-4D05-BBA2-7B7BA5D1B2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165BE17-89F8-4967-9EEB-036901EACB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10B3745-79B9-41B9-943A-E132AC2134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970E21B-ADCC-48A1-AEA6-3204E76A6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7A28BF2-F827-4D74-AB72-A21AFE1FF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92734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부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B4B0E5-7C73-4C9A-BB43-67597FFF0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4482" y="2624059"/>
            <a:ext cx="9763036" cy="1325563"/>
          </a:xfrm>
        </p:spPr>
        <p:txBody>
          <a:bodyPr>
            <a:normAutofit/>
          </a:bodyPr>
          <a:lstStyle>
            <a:lvl1pPr algn="ctr">
              <a:defRPr sz="6600" b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7CD6E8C-AD9B-497E-ACBD-402B14A13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3F6F192-2E6A-4B10-BEFB-5D0E53E7F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B322D7A-FD08-422B-BE87-1DDCBD4CC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E2EBFBFC-6E79-4F43-A1BD-082BF5AC4EE1}"/>
              </a:ext>
            </a:extLst>
          </p:cNvPr>
          <p:cNvCxnSpPr>
            <a:cxnSpLocks/>
          </p:cNvCxnSpPr>
          <p:nvPr userDrawn="1"/>
        </p:nvCxnSpPr>
        <p:spPr>
          <a:xfrm>
            <a:off x="1214482" y="4195710"/>
            <a:ext cx="9763036" cy="0"/>
          </a:xfrm>
          <a:prstGeom prst="line">
            <a:avLst/>
          </a:prstGeom>
          <a:ln w="12700">
            <a:solidFill>
              <a:srgbClr val="6BC7BF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55929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부제목_하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B4B0E5-7C73-4C9A-BB43-67597FFF0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4482" y="2624059"/>
            <a:ext cx="9763036" cy="1325563"/>
          </a:xfrm>
        </p:spPr>
        <p:txBody>
          <a:bodyPr>
            <a:normAutofit/>
          </a:bodyPr>
          <a:lstStyle>
            <a:lvl1pPr algn="ctr">
              <a:defRPr sz="4800" b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7CD6E8C-AD9B-497E-ACBD-402B14A13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3F6F192-2E6A-4B10-BEFB-5D0E53E7F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B322D7A-FD08-422B-BE87-1DDCBD4CC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E2EBFBFC-6E79-4F43-A1BD-082BF5AC4EE1}"/>
              </a:ext>
            </a:extLst>
          </p:cNvPr>
          <p:cNvCxnSpPr>
            <a:cxnSpLocks/>
          </p:cNvCxnSpPr>
          <p:nvPr userDrawn="1"/>
        </p:nvCxnSpPr>
        <p:spPr>
          <a:xfrm>
            <a:off x="1214482" y="4195710"/>
            <a:ext cx="9763036" cy="0"/>
          </a:xfrm>
          <a:prstGeom prst="line">
            <a:avLst/>
          </a:prstGeom>
          <a:ln w="12700">
            <a:solidFill>
              <a:srgbClr val="6BC7BF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33803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8FED510-7610-4BEA-B7C4-461A70352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8E48F99-5667-4AAF-A06F-0F210346B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196317E-2634-4B8E-BF31-D1AD6D429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362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8FED510-7610-4BEA-B7C4-461A70352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9790-0DC6-47CC-9942-83498BADFBAF}" type="datetimeFigureOut">
              <a:rPr lang="ko-KR" altLang="en-US" smtClean="0"/>
              <a:t>2018-11-13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8E48F99-5667-4AAF-A06F-0F210346B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196317E-2634-4B8E-BF31-D1AD6D429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B6423712-81AF-4D47-B830-27C2357B6C4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855640" y="1463412"/>
            <a:ext cx="6515100" cy="19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290BD47-99D8-43D9-AA76-D52B612E652D}"/>
              </a:ext>
            </a:extLst>
          </p:cNvPr>
          <p:cNvSpPr txBox="1"/>
          <p:nvPr userDrawn="1"/>
        </p:nvSpPr>
        <p:spPr>
          <a:xfrm>
            <a:off x="3874600" y="692696"/>
            <a:ext cx="407996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0" dirty="0">
                <a:solidFill>
                  <a:srgbClr val="6BC7B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CONTENTS</a:t>
            </a:r>
            <a:endParaRPr lang="ko-KR" altLang="en-US" sz="5000" dirty="0">
              <a:solidFill>
                <a:srgbClr val="6BC7BF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220683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CBF27C9-34F0-4397-A494-2A43DB75F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63F0A62-2B6B-4B1F-B297-DE336DB20D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3DFAC9-84EF-439B-9D0E-E5579CFEAB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129790-0DC6-47CC-9942-83498BADFBAF}" type="datetimeFigureOut">
              <a:rPr lang="ko-KR" altLang="en-US" smtClean="0"/>
              <a:t>2018-11-13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EAB5AE7-8C80-4F7E-A8B0-6B03AE94DA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CD7610B-6486-429F-B246-40B31699C3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32715C-C34E-4228-8BAE-0B703C103B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9872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61" r:id="rId7"/>
    <p:sldLayoutId id="2147483655" r:id="rId8"/>
    <p:sldLayoutId id="2147483660" r:id="rId9"/>
    <p:sldLayoutId id="2147483656" r:id="rId10"/>
    <p:sldLayoutId id="2147483657" r:id="rId11"/>
    <p:sldLayoutId id="2147483658" r:id="rId12"/>
    <p:sldLayoutId id="2147483659" r:id="rId13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Frame-4.png" descr="Frame-4.png">
            <a:extLst>
              <a:ext uri="{FF2B5EF4-FFF2-40B4-BE49-F238E27FC236}">
                <a16:creationId xmlns:a16="http://schemas.microsoft.com/office/drawing/2014/main" id="{4A8348FC-35D8-4147-BE83-67704EB4A9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076825" y="418260"/>
            <a:ext cx="2038350" cy="2038350"/>
          </a:xfrm>
          <a:prstGeom prst="rect">
            <a:avLst/>
          </a:prstGeom>
          <a:ln w="25400">
            <a:miter lim="400000"/>
          </a:ln>
          <a:effectLst>
            <a:outerShdw blurRad="355600" dist="177800" dir="5400000" rotWithShape="0">
              <a:srgbClr val="000000">
                <a:alpha val="70000"/>
              </a:srgbClr>
            </a:outerShdw>
          </a:effectLst>
        </p:spPr>
      </p:pic>
      <p:sp>
        <p:nvSpPr>
          <p:cNvPr id="3" name="제목 2">
            <a:extLst>
              <a:ext uri="{FF2B5EF4-FFF2-40B4-BE49-F238E27FC236}">
                <a16:creationId xmlns:a16="http://schemas.microsoft.com/office/drawing/2014/main" id="{9986EC1E-FF1F-4EF2-B49A-3B79745F609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pPr>
              <a:lnSpc>
                <a:spcPct val="150000"/>
              </a:lnSpc>
              <a:defRPr b="1">
                <a:latin typeface="NanumSquareB"/>
                <a:ea typeface="NanumSquareB"/>
                <a:cs typeface="NanumSquareB"/>
                <a:sym typeface="NanumSquareB"/>
              </a:defRPr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  <a:cs typeface="NanumSquareB"/>
                <a:sym typeface="NanumSquareB"/>
              </a:rPr>
              <a:t>스마트 전동칫솔 및 </a:t>
            </a:r>
            <a:b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  <a:cs typeface="NanumSquareB"/>
                <a:sym typeface="NanumSquareB"/>
              </a:rPr>
            </a:b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  <a:cs typeface="NanumSquareB"/>
                <a:sym typeface="NanumSquareB"/>
              </a:rPr>
              <a:t>모니터링 애플리케이션</a:t>
            </a:r>
            <a:endParaRPr lang="ko-KR" altLang="en-US" dirty="0"/>
          </a:p>
        </p:txBody>
      </p:sp>
      <p:sp>
        <p:nvSpPr>
          <p:cNvPr id="7" name="캡스톤디자인(1)…">
            <a:extLst>
              <a:ext uri="{FF2B5EF4-FFF2-40B4-BE49-F238E27FC236}">
                <a16:creationId xmlns:a16="http://schemas.microsoft.com/office/drawing/2014/main" id="{A3DA2D30-1D50-4ED1-B01B-EBCCC214B53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24000" y="5081047"/>
            <a:ext cx="9144000" cy="1358694"/>
          </a:xfrm>
          <a:prstGeom prst="rect">
            <a:avLst/>
          </a:prstGeom>
        </p:spPr>
        <p:txBody>
          <a:bodyPr>
            <a:noAutofit/>
          </a:bodyPr>
          <a:lstStyle/>
          <a:p>
            <a:pPr defTabSz="451842">
              <a:defRPr sz="3575">
                <a:latin typeface="+mj-lt"/>
                <a:ea typeface="+mj-ea"/>
                <a:cs typeface="+mj-cs"/>
                <a:sym typeface="NanumSquareR"/>
              </a:defRPr>
            </a:pPr>
            <a:r>
              <a:rPr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아치</a:t>
            </a:r>
            <a:endParaRPr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defTabSz="451842">
              <a:defRPr sz="3575">
                <a:latin typeface="+mj-lt"/>
                <a:ea typeface="+mj-ea"/>
                <a:cs typeface="+mj-cs"/>
                <a:sym typeface="NanumSquareR"/>
              </a:defRPr>
            </a:pPr>
            <a:r>
              <a:rPr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20160342 </a:t>
            </a:r>
            <a:r>
              <a:rPr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김수진</a:t>
            </a:r>
            <a:endParaRPr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defTabSz="451842">
              <a:defRPr sz="3575">
                <a:latin typeface="+mj-lt"/>
                <a:ea typeface="+mj-ea"/>
                <a:cs typeface="+mj-cs"/>
                <a:sym typeface="NanumSquareR"/>
              </a:defRPr>
            </a:pPr>
            <a:r>
              <a:rPr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20163228 </a:t>
            </a:r>
            <a:r>
              <a:rPr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남유선</a:t>
            </a:r>
            <a:endParaRPr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defTabSz="451842">
              <a:defRPr sz="3575">
                <a:latin typeface="+mj-lt"/>
                <a:ea typeface="+mj-ea"/>
                <a:cs typeface="+mj-cs"/>
                <a:sym typeface="NanumSquareR"/>
              </a:defRPr>
            </a:pPr>
            <a:r>
              <a:rPr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20163704 </a:t>
            </a:r>
            <a:r>
              <a:rPr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박주현</a:t>
            </a:r>
            <a:endParaRPr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8F1F2CF-D231-4FBB-B476-D9185FB4C66B}"/>
              </a:ext>
            </a:extLst>
          </p:cNvPr>
          <p:cNvSpPr txBox="1"/>
          <p:nvPr/>
        </p:nvSpPr>
        <p:spPr>
          <a:xfrm>
            <a:off x="9666458" y="1522124"/>
            <a:ext cx="22282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451842">
              <a:defRPr sz="4950">
                <a:latin typeface="+mj-lt"/>
                <a:ea typeface="+mj-ea"/>
                <a:cs typeface="+mj-cs"/>
                <a:sym typeface="NanumSquareR"/>
              </a:defRPr>
            </a:pPr>
            <a:r>
              <a:rPr lang="ko-KR" altLang="en-US" sz="1600" dirty="0" err="1">
                <a:latin typeface="나눔스퀘어" panose="020B0600000101010101" pitchFamily="50" charset="-127"/>
                <a:ea typeface="나눔스퀘어" panose="020B0600000101010101" pitchFamily="50" charset="-127"/>
                <a:sym typeface="NanumSquareR"/>
              </a:rPr>
              <a:t>캡스톤디자인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  <a:sym typeface="NanumSquareR"/>
              </a:rPr>
              <a:t>(1)</a:t>
            </a:r>
            <a:endParaRPr lang="ko-KR" altLang="en-US" sz="1600" dirty="0">
              <a:latin typeface="나눔스퀘어" panose="020B0600000101010101" pitchFamily="50" charset="-127"/>
              <a:ea typeface="나눔스퀘어" panose="020B0600000101010101" pitchFamily="50" charset="-127"/>
              <a:sym typeface="NanumSquareR"/>
            </a:endParaRPr>
          </a:p>
          <a:p>
            <a:pPr algn="r" defTabSz="451842">
              <a:defRPr sz="4950">
                <a:latin typeface="+mj-lt"/>
                <a:ea typeface="+mj-ea"/>
                <a:cs typeface="+mj-cs"/>
                <a:sym typeface="NanumSquareR"/>
              </a:defRPr>
            </a:pP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  <a:sym typeface="NanumSquareR"/>
              </a:rPr>
              <a:t>10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  <a:sym typeface="NanumSquareR"/>
              </a:rPr>
              <a:t>주차</a:t>
            </a:r>
          </a:p>
        </p:txBody>
      </p:sp>
    </p:spTree>
    <p:extLst>
      <p:ext uri="{BB962C8B-B14F-4D97-AF65-F5344CB8AC3E}">
        <p14:creationId xmlns:p14="http://schemas.microsoft.com/office/powerpoint/2010/main" val="35619396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개발 배경">
            <a:extLst>
              <a:ext uri="{FF2B5EF4-FFF2-40B4-BE49-F238E27FC236}">
                <a16:creationId xmlns:a16="http://schemas.microsoft.com/office/drawing/2014/main" id="{7BCC61F2-9241-4C7E-891D-B602AF36CE7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algn="ctr"/>
            <a:r>
              <a:rPr lang="ko-KR" altLang="en-US" sz="4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양치 시간 측정 기능 구현</a:t>
            </a:r>
            <a:endParaRPr sz="4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831078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2898653" y="341922"/>
            <a:ext cx="639470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양치 시간 측정 기능 구현</a:t>
            </a:r>
          </a:p>
        </p:txBody>
      </p:sp>
      <p:sp>
        <p:nvSpPr>
          <p:cNvPr id="16" name="다양한 스마트 헬스케어 제품 출시…">
            <a:extLst>
              <a:ext uri="{FF2B5EF4-FFF2-40B4-BE49-F238E27FC236}">
                <a16:creationId xmlns:a16="http://schemas.microsoft.com/office/drawing/2014/main" id="{41E72F1B-F8D1-4DAB-828A-0B72251BC4D4}"/>
              </a:ext>
            </a:extLst>
          </p:cNvPr>
          <p:cNvSpPr txBox="1">
            <a:spLocks/>
          </p:cNvSpPr>
          <p:nvPr/>
        </p:nvSpPr>
        <p:spPr>
          <a:xfrm>
            <a:off x="1857376" y="1536510"/>
            <a:ext cx="8648700" cy="46034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2312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블루투스 모듈과 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0.5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초 단위로 통신하면서 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각 치아의 전송 횟수를 카운트하여 양치 시간을 측정함</a:t>
            </a: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722312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측정이 잘 되고 있는지를 알아보기 위해서 실제 양치질 데이터를 생성하였고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블루투스로 전송함</a:t>
            </a: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64" name="그림 63" descr="1.png">
            <a:extLst>
              <a:ext uri="{FF2B5EF4-FFF2-40B4-BE49-F238E27FC236}">
                <a16:creationId xmlns:a16="http://schemas.microsoft.com/office/drawing/2014/main" id="{F923AA2F-5286-4D0A-9BBE-31164C954B53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781175" y="1743718"/>
            <a:ext cx="390145" cy="408433"/>
          </a:xfrm>
          <a:prstGeom prst="rect">
            <a:avLst/>
          </a:prstGeom>
        </p:spPr>
      </p:pic>
      <p:pic>
        <p:nvPicPr>
          <p:cNvPr id="20" name="그림 19" descr="2.png">
            <a:extLst>
              <a:ext uri="{FF2B5EF4-FFF2-40B4-BE49-F238E27FC236}">
                <a16:creationId xmlns:a16="http://schemas.microsoft.com/office/drawing/2014/main" id="{AA55A246-8134-4CF6-938A-4A43F0B28579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781175" y="2896742"/>
            <a:ext cx="390145" cy="408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8218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2898653" y="341922"/>
            <a:ext cx="639470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양치 시간 측정 기능 구현</a:t>
            </a:r>
          </a:p>
        </p:txBody>
      </p:sp>
      <p:sp>
        <p:nvSpPr>
          <p:cNvPr id="16" name="다양한 스마트 헬스케어 제품 출시…">
            <a:extLst>
              <a:ext uri="{FF2B5EF4-FFF2-40B4-BE49-F238E27FC236}">
                <a16:creationId xmlns:a16="http://schemas.microsoft.com/office/drawing/2014/main" id="{41E72F1B-F8D1-4DAB-828A-0B72251BC4D4}"/>
              </a:ext>
            </a:extLst>
          </p:cNvPr>
          <p:cNvSpPr txBox="1">
            <a:spLocks/>
          </p:cNvSpPr>
          <p:nvPr/>
        </p:nvSpPr>
        <p:spPr>
          <a:xfrm>
            <a:off x="1857376" y="1536510"/>
            <a:ext cx="8648700" cy="46034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2312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블루투스 통신과 관련하여 문제 발생</a:t>
            </a: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179512" lvl="1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블루투스 모듈에서 전송한 치아 번호가 애플리케이션에서 다른 번호로 받아 짐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</a:p>
          <a:p>
            <a:pPr marL="1636712" lvl="2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ex)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“45”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전송하였는데 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“55”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 받아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짐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1636712" lvl="2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치아 번호의 범위에서 벗어난 숫자 등장</a:t>
            </a:r>
            <a:endParaRPr lang="en-US" altLang="ko-KR"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179512" lvl="1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블루투스 모듈 스레드와 애플리케이션 스레드 간의 동기화에 문제가 있다고 판단하여 문제 파악 중임</a:t>
            </a:r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7" name="그림 6" descr="3.png">
            <a:extLst>
              <a:ext uri="{FF2B5EF4-FFF2-40B4-BE49-F238E27FC236}">
                <a16:creationId xmlns:a16="http://schemas.microsoft.com/office/drawing/2014/main" id="{2585907F-9FC8-479B-BAFA-8E656443B984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781174" y="1754884"/>
            <a:ext cx="390145" cy="408433"/>
          </a:xfrm>
          <a:prstGeom prst="rect">
            <a:avLst/>
          </a:prstGeom>
        </p:spPr>
      </p:pic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4E127EC8-5EED-43A5-9F39-4557CDA8FF1A}"/>
              </a:ext>
            </a:extLst>
          </p:cNvPr>
          <p:cNvSpPr/>
          <p:nvPr/>
        </p:nvSpPr>
        <p:spPr>
          <a:xfrm>
            <a:off x="2381250" y="2328727"/>
            <a:ext cx="307552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화살표: 오른쪽 10">
            <a:extLst>
              <a:ext uri="{FF2B5EF4-FFF2-40B4-BE49-F238E27FC236}">
                <a16:creationId xmlns:a16="http://schemas.microsoft.com/office/drawing/2014/main" id="{6CBA0446-21DF-44D6-8D54-0DD66F808BBB}"/>
              </a:ext>
            </a:extLst>
          </p:cNvPr>
          <p:cNvSpPr/>
          <p:nvPr/>
        </p:nvSpPr>
        <p:spPr>
          <a:xfrm>
            <a:off x="2381250" y="4166397"/>
            <a:ext cx="307552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83518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개발 배경">
            <a:extLst>
              <a:ext uri="{FF2B5EF4-FFF2-40B4-BE49-F238E27FC236}">
                <a16:creationId xmlns:a16="http://schemas.microsoft.com/office/drawing/2014/main" id="{7BCC61F2-9241-4C7E-891D-B602AF36CE7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algn="ctr"/>
            <a:r>
              <a:rPr lang="ko-KR" altLang="en-US" sz="7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추후 일정</a:t>
            </a:r>
            <a:endParaRPr sz="7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298043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4807830" y="341922"/>
            <a:ext cx="25763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추후 일정</a:t>
            </a:r>
          </a:p>
        </p:txBody>
      </p:sp>
      <p:sp>
        <p:nvSpPr>
          <p:cNvPr id="16" name="다양한 스마트 헬스케어 제품 출시…">
            <a:extLst>
              <a:ext uri="{FF2B5EF4-FFF2-40B4-BE49-F238E27FC236}">
                <a16:creationId xmlns:a16="http://schemas.microsoft.com/office/drawing/2014/main" id="{41E72F1B-F8D1-4DAB-828A-0B72251BC4D4}"/>
              </a:ext>
            </a:extLst>
          </p:cNvPr>
          <p:cNvSpPr txBox="1">
            <a:spLocks/>
          </p:cNvSpPr>
          <p:nvPr/>
        </p:nvSpPr>
        <p:spPr>
          <a:xfrm>
            <a:off x="1662882" y="1497473"/>
            <a:ext cx="9157779" cy="49298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2312" indent="-722312">
              <a:lnSpc>
                <a:spcPct val="150000"/>
              </a:lnSpc>
              <a:buSzPct val="50000"/>
              <a:buFont typeface="Arial" panose="020B0604020202020204" pitchFamily="34" charset="0"/>
              <a:buBlip>
                <a:blip r:embed="rId3"/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에어마우스 구현 진행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179512" lvl="1" indent="-722312">
              <a:lnSpc>
                <a:spcPct val="150000"/>
              </a:lnSpc>
              <a:buSzPct val="50000"/>
              <a:buBlip>
                <a:blip r:embed="rId3">
                  <a:extLst/>
                </a:blip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적분을 이용하여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>
                <a:latin typeface="나눔스퀘어" panose="020B0600000101010101" pitchFamily="50" charset="-127"/>
                <a:ea typeface="나눔스퀘어" panose="020B0600000101010101" pitchFamily="50" charset="-127"/>
              </a:rPr>
              <a:t>위치를 파악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179512" lvl="1" indent="-722312">
              <a:lnSpc>
                <a:spcPct val="150000"/>
              </a:lnSpc>
              <a:buSzPct val="50000"/>
              <a:buBlip>
                <a:blip r:embed="rId3">
                  <a:extLst/>
                </a:blip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에어마우스 구현 완료 시 진동 모터와 함께 테스트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179512" lvl="1" indent="-722312">
              <a:lnSpc>
                <a:spcPct val="150000"/>
              </a:lnSpc>
              <a:buSzPct val="50000"/>
              <a:buBlip>
                <a:blip r:embed="rId3">
                  <a:extLst/>
                </a:blip>
              </a:buBlip>
            </a:pP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722312" indent="-722312">
              <a:lnSpc>
                <a:spcPct val="150000"/>
              </a:lnSpc>
              <a:buSzPct val="50000"/>
              <a:buBlip>
                <a:blip r:embed="rId3">
                  <a:extLst/>
                </a:blip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양치 시간 측정 기능 구현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179512" lvl="1" indent="-722312">
              <a:lnSpc>
                <a:spcPct val="150000"/>
              </a:lnSpc>
              <a:buSzPct val="50000"/>
              <a:buBlip>
                <a:blip r:embed="rId3">
                  <a:extLst/>
                </a:blip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전체 양치 시간 측정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–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압력이 없으면 시간 멈추도록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179512" lvl="1" indent="-722312">
              <a:lnSpc>
                <a:spcPct val="150000"/>
              </a:lnSpc>
              <a:buSzPct val="50000"/>
              <a:buBlip>
                <a:blip r:embed="rId3">
                  <a:extLst/>
                </a:blip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전체 양치 시간이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분이 되면 소리로 알림</a:t>
            </a:r>
          </a:p>
        </p:txBody>
      </p:sp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ED10C673-7F83-427E-8092-72360187A100}"/>
              </a:ext>
            </a:extLst>
          </p:cNvPr>
          <p:cNvSpPr/>
          <p:nvPr/>
        </p:nvSpPr>
        <p:spPr>
          <a:xfrm>
            <a:off x="2222224" y="2411659"/>
            <a:ext cx="307552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B2D24FD1-7608-449D-962D-95C10933E066}"/>
              </a:ext>
            </a:extLst>
          </p:cNvPr>
          <p:cNvSpPr/>
          <p:nvPr/>
        </p:nvSpPr>
        <p:spPr>
          <a:xfrm>
            <a:off x="2222224" y="5045275"/>
            <a:ext cx="307552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0" name="그림 9" descr="2.png">
            <a:extLst>
              <a:ext uri="{FF2B5EF4-FFF2-40B4-BE49-F238E27FC236}">
                <a16:creationId xmlns:a16="http://schemas.microsoft.com/office/drawing/2014/main" id="{9636F53A-B172-46E3-8CE2-1EAC57CA9AA7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662882" y="4391810"/>
            <a:ext cx="390145" cy="408433"/>
          </a:xfrm>
          <a:prstGeom prst="rect">
            <a:avLst/>
          </a:prstGeom>
        </p:spPr>
      </p:pic>
      <p:pic>
        <p:nvPicPr>
          <p:cNvPr id="11" name="그림 10" descr="1.png">
            <a:extLst>
              <a:ext uri="{FF2B5EF4-FFF2-40B4-BE49-F238E27FC236}">
                <a16:creationId xmlns:a16="http://schemas.microsoft.com/office/drawing/2014/main" id="{29EC10D2-E005-4666-83DE-E5337A0CC2E0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695713" y="1695672"/>
            <a:ext cx="390145" cy="408433"/>
          </a:xfrm>
          <a:prstGeom prst="rect">
            <a:avLst/>
          </a:prstGeom>
        </p:spPr>
      </p:pic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C2B9B744-E121-47B3-A795-505B9F87DF1A}"/>
              </a:ext>
            </a:extLst>
          </p:cNvPr>
          <p:cNvSpPr/>
          <p:nvPr/>
        </p:nvSpPr>
        <p:spPr>
          <a:xfrm>
            <a:off x="2222224" y="5635299"/>
            <a:ext cx="307552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A8B3D993-A4E4-4DFD-BD31-D8F42104451A}"/>
              </a:ext>
            </a:extLst>
          </p:cNvPr>
          <p:cNvSpPr/>
          <p:nvPr/>
        </p:nvSpPr>
        <p:spPr>
          <a:xfrm>
            <a:off x="2222224" y="3040618"/>
            <a:ext cx="307552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42811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D03AD73-8718-4A35-ADA0-49B8C0DF81DC}"/>
              </a:ext>
            </a:extLst>
          </p:cNvPr>
          <p:cNvSpPr txBox="1"/>
          <p:nvPr/>
        </p:nvSpPr>
        <p:spPr>
          <a:xfrm>
            <a:off x="4508866" y="2644170"/>
            <a:ext cx="317426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spc="300" dirty="0">
                <a:ln w="104775" cmpd="tri">
                  <a:noFill/>
                </a:ln>
                <a:solidFill>
                  <a:srgbClr val="6BC7B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감사합니다</a:t>
            </a:r>
            <a:endParaRPr lang="en-US" altLang="ko-KR" sz="4800" spc="300" dirty="0">
              <a:ln w="104775" cmpd="tri">
                <a:noFill/>
              </a:ln>
              <a:solidFill>
                <a:srgbClr val="6BC7B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en-US" altLang="ko-KR" sz="4800" spc="300" dirty="0">
                <a:ln w="104775" cmpd="tri">
                  <a:noFill/>
                </a:ln>
                <a:solidFill>
                  <a:srgbClr val="6BC7B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Q&amp;A</a:t>
            </a:r>
            <a:endParaRPr lang="ko-KR" altLang="en-US" sz="4800" spc="300" dirty="0">
              <a:ln w="104775" cmpd="tri">
                <a:noFill/>
              </a:ln>
              <a:solidFill>
                <a:srgbClr val="6BC7B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5" name="Frame-4.png" descr="Frame-4.png">
            <a:extLst>
              <a:ext uri="{FF2B5EF4-FFF2-40B4-BE49-F238E27FC236}">
                <a16:creationId xmlns:a16="http://schemas.microsoft.com/office/drawing/2014/main" id="{B3427D02-D294-49E9-93F0-1FD4CC2515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318697" y="2180870"/>
            <a:ext cx="2496260" cy="2496260"/>
          </a:xfrm>
          <a:prstGeom prst="rect">
            <a:avLst/>
          </a:prstGeom>
          <a:ln w="25400">
            <a:miter lim="400000"/>
          </a:ln>
          <a:effectLst>
            <a:outerShdw blurRad="355600" dist="177800" dir="5400000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567560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>
            <a:extLst>
              <a:ext uri="{FF2B5EF4-FFF2-40B4-BE49-F238E27FC236}">
                <a16:creationId xmlns:a16="http://schemas.microsoft.com/office/drawing/2014/main" id="{D4EC9FAD-F4C7-427B-9FA9-F52D35FE8B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855640" y="1463412"/>
            <a:ext cx="6515100" cy="19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14A80FE-0C8F-40B3-AC4D-1DA282109BB9}"/>
              </a:ext>
            </a:extLst>
          </p:cNvPr>
          <p:cNvSpPr txBox="1"/>
          <p:nvPr/>
        </p:nvSpPr>
        <p:spPr>
          <a:xfrm>
            <a:off x="3874600" y="692696"/>
            <a:ext cx="407996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0" dirty="0">
                <a:solidFill>
                  <a:srgbClr val="6BC7B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CONTENTS</a:t>
            </a:r>
            <a:endParaRPr lang="ko-KR" altLang="en-US" sz="5000" dirty="0">
              <a:solidFill>
                <a:srgbClr val="6BC7BF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3EEE79C-C3A5-4AC6-87F8-4B366BCFDC79}"/>
              </a:ext>
            </a:extLst>
          </p:cNvPr>
          <p:cNvSpPr/>
          <p:nvPr/>
        </p:nvSpPr>
        <p:spPr>
          <a:xfrm>
            <a:off x="4798740" y="2494682"/>
            <a:ext cx="457200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spc="-50" dirty="0">
                <a:solidFill>
                  <a:srgbClr val="444444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Verdana" pitchFamily="34" charset="0"/>
              </a:rPr>
              <a:t>피드백 내용</a:t>
            </a:r>
            <a:endParaRPr lang="en-US" altLang="ko-KR" sz="2400" spc="-50" dirty="0">
              <a:solidFill>
                <a:srgbClr val="444444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Verdana" pitchFamily="34" charset="0"/>
            </a:endParaRPr>
          </a:p>
          <a:p>
            <a:endParaRPr lang="en-US" altLang="ko-KR" sz="2400" spc="-50" dirty="0">
              <a:solidFill>
                <a:srgbClr val="444444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Verdana" pitchFamily="34" charset="0"/>
            </a:endParaRPr>
          </a:p>
          <a:p>
            <a:endParaRPr lang="en-US" altLang="ko-KR" sz="2400" spc="-50" dirty="0">
              <a:solidFill>
                <a:srgbClr val="444444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2400" spc="-50" dirty="0">
                <a:solidFill>
                  <a:srgbClr val="44444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프로젝트 진행 상황</a:t>
            </a:r>
            <a:endParaRPr lang="en-US" altLang="ko-KR" sz="2400" spc="-50" dirty="0">
              <a:solidFill>
                <a:srgbClr val="444444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2400" spc="-50" dirty="0">
              <a:solidFill>
                <a:srgbClr val="444444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2400" spc="-50" dirty="0">
              <a:solidFill>
                <a:srgbClr val="444444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2400" spc="-50">
                <a:solidFill>
                  <a:srgbClr val="444444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Verdana" pitchFamily="34" charset="0"/>
              </a:rPr>
              <a:t>추후 일정</a:t>
            </a:r>
            <a:endParaRPr lang="en-US" altLang="ko-KR" sz="2400" spc="-50" dirty="0">
              <a:solidFill>
                <a:srgbClr val="444444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Verdana" pitchFamily="34" charset="0"/>
            </a:endParaRPr>
          </a:p>
        </p:txBody>
      </p:sp>
      <p:pic>
        <p:nvPicPr>
          <p:cNvPr id="9" name="그림 8" descr="1.png">
            <a:extLst>
              <a:ext uri="{FF2B5EF4-FFF2-40B4-BE49-F238E27FC236}">
                <a16:creationId xmlns:a16="http://schemas.microsoft.com/office/drawing/2014/main" id="{FD878155-04AB-44E5-B361-4D133A7C71CD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276599" y="2494682"/>
            <a:ext cx="390145" cy="408433"/>
          </a:xfrm>
          <a:prstGeom prst="rect">
            <a:avLst/>
          </a:prstGeom>
        </p:spPr>
      </p:pic>
      <p:pic>
        <p:nvPicPr>
          <p:cNvPr id="10" name="그림 9" descr="2.png">
            <a:extLst>
              <a:ext uri="{FF2B5EF4-FFF2-40B4-BE49-F238E27FC236}">
                <a16:creationId xmlns:a16="http://schemas.microsoft.com/office/drawing/2014/main" id="{C170F17B-B05E-4BE3-94B7-05FFB9026FD2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272334" y="3592903"/>
            <a:ext cx="390145" cy="408433"/>
          </a:xfrm>
          <a:prstGeom prst="rect">
            <a:avLst/>
          </a:prstGeom>
        </p:spPr>
      </p:pic>
      <p:pic>
        <p:nvPicPr>
          <p:cNvPr id="11" name="그림 10" descr="3.png">
            <a:extLst>
              <a:ext uri="{FF2B5EF4-FFF2-40B4-BE49-F238E27FC236}">
                <a16:creationId xmlns:a16="http://schemas.microsoft.com/office/drawing/2014/main" id="{D91BC421-0DB6-4D3C-847B-51BA835B1166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4272333" y="4691124"/>
            <a:ext cx="390145" cy="408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6868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개발 배경">
            <a:extLst>
              <a:ext uri="{FF2B5EF4-FFF2-40B4-BE49-F238E27FC236}">
                <a16:creationId xmlns:a16="http://schemas.microsoft.com/office/drawing/2014/main" id="{7BCC61F2-9241-4C7E-891D-B602AF36CE7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algn="ctr"/>
            <a:r>
              <a:rPr lang="ko-KR" altLang="en-US" sz="7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피드백 내용</a:t>
            </a:r>
            <a:endParaRPr sz="7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415841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4528101" y="341922"/>
            <a:ext cx="313579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피드백 내용</a:t>
            </a: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80AC6B6-728E-4A64-9826-7F423A7BB79C}"/>
              </a:ext>
            </a:extLst>
          </p:cNvPr>
          <p:cNvCxnSpPr>
            <a:cxnSpLocks/>
          </p:cNvCxnSpPr>
          <p:nvPr/>
        </p:nvCxnSpPr>
        <p:spPr>
          <a:xfrm>
            <a:off x="1065903" y="1172919"/>
            <a:ext cx="10060193" cy="0"/>
          </a:xfrm>
          <a:prstGeom prst="line">
            <a:avLst/>
          </a:prstGeom>
          <a:ln w="12700">
            <a:solidFill>
              <a:srgbClr val="6BC7BF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다양한 스마트 헬스케어 제품 출시…">
            <a:extLst>
              <a:ext uri="{FF2B5EF4-FFF2-40B4-BE49-F238E27FC236}">
                <a16:creationId xmlns:a16="http://schemas.microsoft.com/office/drawing/2014/main" id="{41E72F1B-F8D1-4DAB-828A-0B72251BC4D4}"/>
              </a:ext>
            </a:extLst>
          </p:cNvPr>
          <p:cNvSpPr txBox="1">
            <a:spLocks/>
          </p:cNvSpPr>
          <p:nvPr/>
        </p:nvSpPr>
        <p:spPr>
          <a:xfrm>
            <a:off x="1517108" y="1967925"/>
            <a:ext cx="9157779" cy="412145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2312" indent="-722312">
              <a:lnSpc>
                <a:spcPct val="150000"/>
              </a:lnSpc>
              <a:buSzPct val="50000"/>
              <a:buFont typeface="Arial" panose="020B0604020202020204" pitchFamily="34" charset="0"/>
              <a:buBlip>
                <a:blip r:embed="rId3"/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에어마우스를 구현하여 치아 배열을 그리게 되면 칫솔이 옆으로 눕게 되는 앞니 판별은  어떻게 할 것인가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?</a:t>
            </a:r>
          </a:p>
          <a:p>
            <a:pPr marL="1179512" lvl="1" indent="-722312">
              <a:lnSpc>
                <a:spcPct val="150000"/>
              </a:lnSpc>
              <a:buSzPct val="50000"/>
              <a:buBlip>
                <a:blip r:embed="rId3">
                  <a:extLst/>
                </a:blip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현재 치아 판별 기능 구현 정도가 미흡하기 때문에 확답은 어려울 듯함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179512" lvl="1" indent="-722312">
              <a:lnSpc>
                <a:spcPct val="150000"/>
              </a:lnSpc>
              <a:buSzPct val="50000"/>
              <a:buBlip>
                <a:blip r:embed="rId3">
                  <a:extLst/>
                </a:blip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제안서에 치아의 안팎 판별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칫솔이 눕게 되는 경우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은 추가 구현 사항으로 명시해 놓았음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179512" lvl="1" indent="-722312">
              <a:lnSpc>
                <a:spcPct val="150000"/>
              </a:lnSpc>
              <a:buSzPct val="50000"/>
              <a:buBlip>
                <a:blip r:embed="rId3">
                  <a:extLst/>
                </a:blip>
              </a:buBlip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앞니 판별은 어금니와 똑같이 윗면을 양치한다고 가정하고 구현 예정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7" name="그림 6" descr="1.png">
            <a:extLst>
              <a:ext uri="{FF2B5EF4-FFF2-40B4-BE49-F238E27FC236}">
                <a16:creationId xmlns:a16="http://schemas.microsoft.com/office/drawing/2014/main" id="{D75A5159-F675-477E-8882-F4BF103E7E1B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397876" y="2149366"/>
            <a:ext cx="516800" cy="541025"/>
          </a:xfrm>
          <a:prstGeom prst="rect">
            <a:avLst/>
          </a:prstGeom>
        </p:spPr>
      </p:pic>
      <p:sp>
        <p:nvSpPr>
          <p:cNvPr id="2" name="화살표: 오른쪽 1">
            <a:extLst>
              <a:ext uri="{FF2B5EF4-FFF2-40B4-BE49-F238E27FC236}">
                <a16:creationId xmlns:a16="http://schemas.microsoft.com/office/drawing/2014/main" id="{B0834DD1-30FA-4E6F-A5F7-B3A65E069530}"/>
              </a:ext>
            </a:extLst>
          </p:cNvPr>
          <p:cNvSpPr/>
          <p:nvPr/>
        </p:nvSpPr>
        <p:spPr>
          <a:xfrm>
            <a:off x="1838476" y="3450988"/>
            <a:ext cx="516800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F609D71B-0D94-4494-870E-FE925FBA84A2}"/>
              </a:ext>
            </a:extLst>
          </p:cNvPr>
          <p:cNvSpPr/>
          <p:nvPr/>
        </p:nvSpPr>
        <p:spPr>
          <a:xfrm>
            <a:off x="1838476" y="4506551"/>
            <a:ext cx="516800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34E81AC1-9455-4459-8FBE-B078399877DA}"/>
              </a:ext>
            </a:extLst>
          </p:cNvPr>
          <p:cNvSpPr/>
          <p:nvPr/>
        </p:nvSpPr>
        <p:spPr>
          <a:xfrm>
            <a:off x="1838476" y="5616808"/>
            <a:ext cx="516800" cy="315252"/>
          </a:xfrm>
          <a:prstGeom prst="rightArrow">
            <a:avLst/>
          </a:prstGeom>
          <a:solidFill>
            <a:srgbClr val="6BC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2012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개발 배경">
            <a:extLst>
              <a:ext uri="{FF2B5EF4-FFF2-40B4-BE49-F238E27FC236}">
                <a16:creationId xmlns:a16="http://schemas.microsoft.com/office/drawing/2014/main" id="{7BCC61F2-9241-4C7E-891D-B602AF36CE7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algn="ctr"/>
            <a:r>
              <a:rPr lang="ko-KR" altLang="en-US" sz="7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프로젝트 진행 상황</a:t>
            </a:r>
            <a:endParaRPr sz="7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753550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4171435" y="341922"/>
            <a:ext cx="38491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개발 진행 상황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2228DDE-DC4F-4B07-A283-307E22D31D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5604" y="1450009"/>
            <a:ext cx="7040791" cy="5066069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F4E3BA24-CC02-495A-8865-078630918373}"/>
              </a:ext>
            </a:extLst>
          </p:cNvPr>
          <p:cNvSpPr/>
          <p:nvPr/>
        </p:nvSpPr>
        <p:spPr>
          <a:xfrm>
            <a:off x="8077717" y="2105025"/>
            <a:ext cx="342900" cy="3997330"/>
          </a:xfrm>
          <a:prstGeom prst="rect">
            <a:avLst/>
          </a:prstGeom>
          <a:solidFill>
            <a:schemeClr val="accent2">
              <a:lumMod val="20000"/>
              <a:lumOff val="8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14261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개발 배경">
            <a:extLst>
              <a:ext uri="{FF2B5EF4-FFF2-40B4-BE49-F238E27FC236}">
                <a16:creationId xmlns:a16="http://schemas.microsoft.com/office/drawing/2014/main" id="{7BCC61F2-9241-4C7E-891D-B602AF36CE7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algn="ctr"/>
            <a:r>
              <a:rPr lang="ko-KR" altLang="en-US" sz="4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칫솔 모형 제작</a:t>
            </a:r>
            <a:endParaRPr sz="4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69335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4171435" y="341922"/>
            <a:ext cx="384913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칫솔 모형 제작</a:t>
            </a:r>
          </a:p>
        </p:txBody>
      </p:sp>
      <p:sp>
        <p:nvSpPr>
          <p:cNvPr id="16" name="다양한 스마트 헬스케어 제품 출시…">
            <a:extLst>
              <a:ext uri="{FF2B5EF4-FFF2-40B4-BE49-F238E27FC236}">
                <a16:creationId xmlns:a16="http://schemas.microsoft.com/office/drawing/2014/main" id="{41E72F1B-F8D1-4DAB-828A-0B72251BC4D4}"/>
              </a:ext>
            </a:extLst>
          </p:cNvPr>
          <p:cNvSpPr txBox="1">
            <a:spLocks/>
          </p:cNvSpPr>
          <p:nvPr/>
        </p:nvSpPr>
        <p:spPr>
          <a:xfrm>
            <a:off x="1517108" y="1536510"/>
            <a:ext cx="8988967" cy="46034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2312" indent="-722312">
              <a:lnSpc>
                <a:spcPct val="150000"/>
              </a:lnSpc>
              <a:buSzPct val="50000"/>
              <a:buFont typeface="Arial" panose="020B0604020202020204" pitchFamily="34" charset="0"/>
              <a:buBlip>
                <a:blip r:embed="rId3"/>
              </a:buBlip>
            </a:pP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칫솔 머리 제작</a:t>
            </a: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722312" indent="-722312">
              <a:lnSpc>
                <a:spcPct val="150000"/>
              </a:lnSpc>
              <a:buSzPct val="50000"/>
              <a:buFont typeface="Arial" panose="020B0604020202020204" pitchFamily="34" charset="0"/>
              <a:buBlip>
                <a:blip r:embed="rId3"/>
              </a:buBlip>
            </a:pP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3D 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프린터를 사용하여 센서를 놓을 수 있는 공간을 만듦</a:t>
            </a: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63" name="그룹 62">
            <a:extLst>
              <a:ext uri="{FF2B5EF4-FFF2-40B4-BE49-F238E27FC236}">
                <a16:creationId xmlns:a16="http://schemas.microsoft.com/office/drawing/2014/main" id="{7D9AE20D-3394-48E8-8D30-3B6D355E1EE3}"/>
              </a:ext>
            </a:extLst>
          </p:cNvPr>
          <p:cNvGrpSpPr/>
          <p:nvPr/>
        </p:nvGrpSpPr>
        <p:grpSpPr>
          <a:xfrm>
            <a:off x="5856831" y="3885128"/>
            <a:ext cx="4805361" cy="2091027"/>
            <a:chOff x="3693316" y="3362325"/>
            <a:chExt cx="4805361" cy="2091027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E949726-2DF1-4B9A-89C2-F161AEE431EF}"/>
                </a:ext>
              </a:extLst>
            </p:cNvPr>
            <p:cNvSpPr txBox="1"/>
            <p:nvPr/>
          </p:nvSpPr>
          <p:spPr>
            <a:xfrm>
              <a:off x="5445444" y="3362325"/>
              <a:ext cx="11906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압력센서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87D6308-9044-483B-8C54-D0B402AB7DD3}"/>
                </a:ext>
              </a:extLst>
            </p:cNvPr>
            <p:cNvSpPr txBox="1"/>
            <p:nvPr/>
          </p:nvSpPr>
          <p:spPr>
            <a:xfrm>
              <a:off x="5445444" y="4109052"/>
              <a:ext cx="254317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 err="1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자이로</a:t>
              </a:r>
              <a:r>
                <a: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/</a:t>
              </a:r>
              <a:r>
                <a:rPr lang="ko-KR" altLang="en-US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가속도센서</a:t>
              </a:r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0F523AC0-0C33-4295-B5ED-DAEDC54A1876}"/>
                </a:ext>
              </a:extLst>
            </p:cNvPr>
            <p:cNvSpPr/>
            <p:nvPr/>
          </p:nvSpPr>
          <p:spPr>
            <a:xfrm rot="16200000">
              <a:off x="5969540" y="2269550"/>
              <a:ext cx="252914" cy="480536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679C708A-D2A1-44A0-B61E-00DA2433FAF2}"/>
                </a:ext>
              </a:extLst>
            </p:cNvPr>
            <p:cNvSpPr/>
            <p:nvPr/>
          </p:nvSpPr>
          <p:spPr>
            <a:xfrm rot="16200000">
              <a:off x="3909036" y="3824226"/>
              <a:ext cx="505827" cy="93726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B210D241-A402-485C-A967-F09B1337F7C2}"/>
                </a:ext>
              </a:extLst>
            </p:cNvPr>
            <p:cNvSpPr/>
            <p:nvPr/>
          </p:nvSpPr>
          <p:spPr>
            <a:xfrm rot="16200000">
              <a:off x="3975985" y="3553169"/>
              <a:ext cx="371932" cy="937268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원통형 16">
              <a:extLst>
                <a:ext uri="{FF2B5EF4-FFF2-40B4-BE49-F238E27FC236}">
                  <a16:creationId xmlns:a16="http://schemas.microsoft.com/office/drawing/2014/main" id="{F9644A0A-327B-45BD-B002-6829E0701BEC}"/>
                </a:ext>
              </a:extLst>
            </p:cNvPr>
            <p:cNvSpPr/>
            <p:nvPr/>
          </p:nvSpPr>
          <p:spPr>
            <a:xfrm rot="10800000">
              <a:off x="3940651" y="4694544"/>
              <a:ext cx="442598" cy="276624"/>
            </a:xfrm>
            <a:prstGeom prst="can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6E782A4-5B92-4EE2-985F-0C4BE550AF59}"/>
                </a:ext>
              </a:extLst>
            </p:cNvPr>
            <p:cNvSpPr txBox="1"/>
            <p:nvPr/>
          </p:nvSpPr>
          <p:spPr>
            <a:xfrm>
              <a:off x="5144542" y="5084020"/>
              <a:ext cx="11906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진동모터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8F32E342-B121-4D11-B05F-6AFC5CFD7DAA}"/>
                </a:ext>
              </a:extLst>
            </p:cNvPr>
            <p:cNvSpPr txBox="1"/>
            <p:nvPr/>
          </p:nvSpPr>
          <p:spPr>
            <a:xfrm>
              <a:off x="7215660" y="5083664"/>
              <a:ext cx="128301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cxnSp>
          <p:nvCxnSpPr>
            <p:cNvPr id="39" name="연결선: 꺾임 38">
              <a:extLst>
                <a:ext uri="{FF2B5EF4-FFF2-40B4-BE49-F238E27FC236}">
                  <a16:creationId xmlns:a16="http://schemas.microsoft.com/office/drawing/2014/main" id="{08DB2577-F20B-4439-8569-277704BC2D92}"/>
                </a:ext>
              </a:extLst>
            </p:cNvPr>
            <p:cNvCxnSpPr>
              <a:stCxn id="17" idx="1"/>
              <a:endCxn id="18" idx="1"/>
            </p:cNvCxnSpPr>
            <p:nvPr/>
          </p:nvCxnSpPr>
          <p:spPr>
            <a:xfrm rot="16200000" flipH="1">
              <a:off x="4504487" y="4628631"/>
              <a:ext cx="297518" cy="982592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연결선: 꺾임 40">
              <a:extLst>
                <a:ext uri="{FF2B5EF4-FFF2-40B4-BE49-F238E27FC236}">
                  <a16:creationId xmlns:a16="http://schemas.microsoft.com/office/drawing/2014/main" id="{875F87F6-B971-4A55-A0BB-8ADF72E1A5D0}"/>
                </a:ext>
              </a:extLst>
            </p:cNvPr>
            <p:cNvCxnSpPr>
              <a:stCxn id="5" idx="6"/>
              <a:endCxn id="9" idx="1"/>
            </p:cNvCxnSpPr>
            <p:nvPr/>
          </p:nvCxnSpPr>
          <p:spPr>
            <a:xfrm rot="5400000" flipH="1" flipV="1">
              <a:off x="4659274" y="3049668"/>
              <a:ext cx="288846" cy="1283493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직선 화살표 연결선 58">
              <a:extLst>
                <a:ext uri="{FF2B5EF4-FFF2-40B4-BE49-F238E27FC236}">
                  <a16:creationId xmlns:a16="http://schemas.microsoft.com/office/drawing/2014/main" id="{370B5342-F6A6-4FDB-BF93-DFCE694CB6B9}"/>
                </a:ext>
              </a:extLst>
            </p:cNvPr>
            <p:cNvCxnSpPr>
              <a:cxnSpLocks/>
              <a:stCxn id="4" idx="2"/>
              <a:endCxn id="13" idx="1"/>
            </p:cNvCxnSpPr>
            <p:nvPr/>
          </p:nvCxnSpPr>
          <p:spPr>
            <a:xfrm>
              <a:off x="4630584" y="4292860"/>
              <a:ext cx="814860" cy="85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4" name="그림 63" descr="1.png">
            <a:extLst>
              <a:ext uri="{FF2B5EF4-FFF2-40B4-BE49-F238E27FC236}">
                <a16:creationId xmlns:a16="http://schemas.microsoft.com/office/drawing/2014/main" id="{F923AA2F-5286-4D0A-9BBE-31164C954B53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517108" y="1670824"/>
            <a:ext cx="390145" cy="408433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508E810C-C9E0-4973-A80F-20CF50E4D4E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680" t="21259" r="38727" b="21525"/>
          <a:stretch/>
        </p:blipFill>
        <p:spPr>
          <a:xfrm rot="5400000">
            <a:off x="2437254" y="3436529"/>
            <a:ext cx="2030795" cy="3047745"/>
          </a:xfrm>
          <a:prstGeom prst="rect">
            <a:avLst/>
          </a:prstGeom>
        </p:spPr>
      </p:pic>
      <p:pic>
        <p:nvPicPr>
          <p:cNvPr id="20" name="그림 19" descr="2.png">
            <a:extLst>
              <a:ext uri="{FF2B5EF4-FFF2-40B4-BE49-F238E27FC236}">
                <a16:creationId xmlns:a16="http://schemas.microsoft.com/office/drawing/2014/main" id="{AA55A246-8134-4CF6-938A-4A43F0B28579}"/>
              </a:ext>
            </a:extLst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517107" y="2366648"/>
            <a:ext cx="390145" cy="408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8031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A6955F-C97B-4E5D-AA79-0644E3710CD5}"/>
              </a:ext>
            </a:extLst>
          </p:cNvPr>
          <p:cNvSpPr txBox="1"/>
          <p:nvPr/>
        </p:nvSpPr>
        <p:spPr>
          <a:xfrm>
            <a:off x="4171435" y="341922"/>
            <a:ext cx="384913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6BC7B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칫솔 모형 제작</a:t>
            </a:r>
          </a:p>
        </p:txBody>
      </p:sp>
      <p:sp>
        <p:nvSpPr>
          <p:cNvPr id="16" name="다양한 스마트 헬스케어 제품 출시…">
            <a:extLst>
              <a:ext uri="{FF2B5EF4-FFF2-40B4-BE49-F238E27FC236}">
                <a16:creationId xmlns:a16="http://schemas.microsoft.com/office/drawing/2014/main" id="{41E72F1B-F8D1-4DAB-828A-0B72251BC4D4}"/>
              </a:ext>
            </a:extLst>
          </p:cNvPr>
          <p:cNvSpPr txBox="1">
            <a:spLocks/>
          </p:cNvSpPr>
          <p:nvPr/>
        </p:nvSpPr>
        <p:spPr>
          <a:xfrm>
            <a:off x="1517108" y="1536510"/>
            <a:ext cx="8988967" cy="46034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2312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압력센서에 압력을 가하면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사용자가 양치하고 있음을 의미함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722312" indent="-722312">
              <a:lnSpc>
                <a:spcPct val="150000"/>
              </a:lnSpc>
              <a:buSzPct val="50000"/>
              <a:buBlip>
                <a:blip r:embed="rId3"/>
              </a:buBlip>
            </a:pP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진동모터를 부착하여 실제 전동칫솔처럼 진동을 생성하여 테스트할 수 있도록 제작함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grpSp>
        <p:nvGrpSpPr>
          <p:cNvPr id="63" name="그룹 62">
            <a:extLst>
              <a:ext uri="{FF2B5EF4-FFF2-40B4-BE49-F238E27FC236}">
                <a16:creationId xmlns:a16="http://schemas.microsoft.com/office/drawing/2014/main" id="{7D9AE20D-3394-48E8-8D30-3B6D355E1EE3}"/>
              </a:ext>
            </a:extLst>
          </p:cNvPr>
          <p:cNvGrpSpPr/>
          <p:nvPr/>
        </p:nvGrpSpPr>
        <p:grpSpPr>
          <a:xfrm>
            <a:off x="5856831" y="3885128"/>
            <a:ext cx="4805361" cy="2091027"/>
            <a:chOff x="3693316" y="3362325"/>
            <a:chExt cx="4805361" cy="2091027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E949726-2DF1-4B9A-89C2-F161AEE431EF}"/>
                </a:ext>
              </a:extLst>
            </p:cNvPr>
            <p:cNvSpPr txBox="1"/>
            <p:nvPr/>
          </p:nvSpPr>
          <p:spPr>
            <a:xfrm>
              <a:off x="5445444" y="3362325"/>
              <a:ext cx="11906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압력센서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87D6308-9044-483B-8C54-D0B402AB7DD3}"/>
                </a:ext>
              </a:extLst>
            </p:cNvPr>
            <p:cNvSpPr txBox="1"/>
            <p:nvPr/>
          </p:nvSpPr>
          <p:spPr>
            <a:xfrm>
              <a:off x="5445444" y="4109052"/>
              <a:ext cx="254317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 err="1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자이로</a:t>
              </a:r>
              <a:r>
                <a: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/</a:t>
              </a:r>
              <a:r>
                <a:rPr lang="ko-KR" altLang="en-US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가속도센서</a:t>
              </a:r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0F523AC0-0C33-4295-B5ED-DAEDC54A1876}"/>
                </a:ext>
              </a:extLst>
            </p:cNvPr>
            <p:cNvSpPr/>
            <p:nvPr/>
          </p:nvSpPr>
          <p:spPr>
            <a:xfrm rot="16200000">
              <a:off x="5969540" y="2269550"/>
              <a:ext cx="252914" cy="480536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679C708A-D2A1-44A0-B61E-00DA2433FAF2}"/>
                </a:ext>
              </a:extLst>
            </p:cNvPr>
            <p:cNvSpPr/>
            <p:nvPr/>
          </p:nvSpPr>
          <p:spPr>
            <a:xfrm rot="16200000">
              <a:off x="3909036" y="3824226"/>
              <a:ext cx="505827" cy="93726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B210D241-A402-485C-A967-F09B1337F7C2}"/>
                </a:ext>
              </a:extLst>
            </p:cNvPr>
            <p:cNvSpPr/>
            <p:nvPr/>
          </p:nvSpPr>
          <p:spPr>
            <a:xfrm rot="16200000">
              <a:off x="3975985" y="3553169"/>
              <a:ext cx="371932" cy="937268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원통형 16">
              <a:extLst>
                <a:ext uri="{FF2B5EF4-FFF2-40B4-BE49-F238E27FC236}">
                  <a16:creationId xmlns:a16="http://schemas.microsoft.com/office/drawing/2014/main" id="{F9644A0A-327B-45BD-B002-6829E0701BEC}"/>
                </a:ext>
              </a:extLst>
            </p:cNvPr>
            <p:cNvSpPr/>
            <p:nvPr/>
          </p:nvSpPr>
          <p:spPr>
            <a:xfrm rot="10800000">
              <a:off x="3940651" y="4694544"/>
              <a:ext cx="442598" cy="276624"/>
            </a:xfrm>
            <a:prstGeom prst="can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6E782A4-5B92-4EE2-985F-0C4BE550AF59}"/>
                </a:ext>
              </a:extLst>
            </p:cNvPr>
            <p:cNvSpPr txBox="1"/>
            <p:nvPr/>
          </p:nvSpPr>
          <p:spPr>
            <a:xfrm>
              <a:off x="5144542" y="5084020"/>
              <a:ext cx="11906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진동모터</a:t>
              </a:r>
            </a:p>
          </p:txBody>
        </p:sp>
        <p:cxnSp>
          <p:nvCxnSpPr>
            <p:cNvPr id="39" name="연결선: 꺾임 38">
              <a:extLst>
                <a:ext uri="{FF2B5EF4-FFF2-40B4-BE49-F238E27FC236}">
                  <a16:creationId xmlns:a16="http://schemas.microsoft.com/office/drawing/2014/main" id="{08DB2577-F20B-4439-8569-277704BC2D92}"/>
                </a:ext>
              </a:extLst>
            </p:cNvPr>
            <p:cNvCxnSpPr>
              <a:stCxn id="17" idx="1"/>
              <a:endCxn id="18" idx="1"/>
            </p:cNvCxnSpPr>
            <p:nvPr/>
          </p:nvCxnSpPr>
          <p:spPr>
            <a:xfrm rot="16200000" flipH="1">
              <a:off x="4504487" y="4628631"/>
              <a:ext cx="297518" cy="982592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연결선: 꺾임 40">
              <a:extLst>
                <a:ext uri="{FF2B5EF4-FFF2-40B4-BE49-F238E27FC236}">
                  <a16:creationId xmlns:a16="http://schemas.microsoft.com/office/drawing/2014/main" id="{875F87F6-B971-4A55-A0BB-8ADF72E1A5D0}"/>
                </a:ext>
              </a:extLst>
            </p:cNvPr>
            <p:cNvCxnSpPr>
              <a:stCxn id="5" idx="6"/>
              <a:endCxn id="9" idx="1"/>
            </p:cNvCxnSpPr>
            <p:nvPr/>
          </p:nvCxnSpPr>
          <p:spPr>
            <a:xfrm rot="5400000" flipH="1" flipV="1">
              <a:off x="4659274" y="3049668"/>
              <a:ext cx="288846" cy="1283493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직선 화살표 연결선 58">
              <a:extLst>
                <a:ext uri="{FF2B5EF4-FFF2-40B4-BE49-F238E27FC236}">
                  <a16:creationId xmlns:a16="http://schemas.microsoft.com/office/drawing/2014/main" id="{370B5342-F6A6-4FDB-BF93-DFCE694CB6B9}"/>
                </a:ext>
              </a:extLst>
            </p:cNvPr>
            <p:cNvCxnSpPr>
              <a:cxnSpLocks/>
              <a:stCxn id="4" idx="2"/>
              <a:endCxn id="13" idx="1"/>
            </p:cNvCxnSpPr>
            <p:nvPr/>
          </p:nvCxnSpPr>
          <p:spPr>
            <a:xfrm>
              <a:off x="4630584" y="4292860"/>
              <a:ext cx="814860" cy="85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4" name="그림 63" descr="1.png">
            <a:extLst>
              <a:ext uri="{FF2B5EF4-FFF2-40B4-BE49-F238E27FC236}">
                <a16:creationId xmlns:a16="http://schemas.microsoft.com/office/drawing/2014/main" id="{F923AA2F-5286-4D0A-9BBE-31164C954B53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517108" y="1670824"/>
            <a:ext cx="390145" cy="408433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508E810C-C9E0-4973-A80F-20CF50E4D4E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680" t="21259" r="38727" b="21525"/>
          <a:stretch/>
        </p:blipFill>
        <p:spPr>
          <a:xfrm rot="5400000">
            <a:off x="2437254" y="3436529"/>
            <a:ext cx="2030795" cy="3047745"/>
          </a:xfrm>
          <a:prstGeom prst="rect">
            <a:avLst/>
          </a:prstGeom>
        </p:spPr>
      </p:pic>
      <p:pic>
        <p:nvPicPr>
          <p:cNvPr id="20" name="그림 19" descr="2.png">
            <a:extLst>
              <a:ext uri="{FF2B5EF4-FFF2-40B4-BE49-F238E27FC236}">
                <a16:creationId xmlns:a16="http://schemas.microsoft.com/office/drawing/2014/main" id="{AA55A246-8134-4CF6-938A-4A43F0B28579}"/>
              </a:ext>
            </a:extLst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517108" y="2366648"/>
            <a:ext cx="390145" cy="408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126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991</TotalTime>
  <Words>383</Words>
  <Application>Microsoft Office PowerPoint</Application>
  <PresentationFormat>와이드스크린</PresentationFormat>
  <Paragraphs>81</Paragraphs>
  <Slides>15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4" baseType="lpstr">
      <vt:lpstr>HY견고딕</vt:lpstr>
      <vt:lpstr>나눔스퀘어</vt:lpstr>
      <vt:lpstr>NanumSquareR</vt:lpstr>
      <vt:lpstr>Arial</vt:lpstr>
      <vt:lpstr>나눔스퀘어 ExtraBold</vt:lpstr>
      <vt:lpstr>NanumSquareB</vt:lpstr>
      <vt:lpstr>Verdana</vt:lpstr>
      <vt:lpstr>맑은 고딕</vt:lpstr>
      <vt:lpstr>Office 테마</vt:lpstr>
      <vt:lpstr>스마트 전동칫솔 및  모니터링 애플리케이션</vt:lpstr>
      <vt:lpstr>PowerPoint 프레젠테이션</vt:lpstr>
      <vt:lpstr>피드백 내용</vt:lpstr>
      <vt:lpstr>PowerPoint 프레젠테이션</vt:lpstr>
      <vt:lpstr>프로젝트 진행 상황</vt:lpstr>
      <vt:lpstr>PowerPoint 프레젠테이션</vt:lpstr>
      <vt:lpstr>칫솔 모형 제작</vt:lpstr>
      <vt:lpstr>PowerPoint 프레젠테이션</vt:lpstr>
      <vt:lpstr>PowerPoint 프레젠테이션</vt:lpstr>
      <vt:lpstr>양치 시간 측정 기능 구현</vt:lpstr>
      <vt:lpstr>PowerPoint 프레젠테이션</vt:lpstr>
      <vt:lpstr>PowerPoint 프레젠테이션</vt:lpstr>
      <vt:lpstr>추후 일정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남유선</dc:creator>
  <cp:lastModifiedBy>남유선 </cp:lastModifiedBy>
  <cp:revision>92</cp:revision>
  <dcterms:created xsi:type="dcterms:W3CDTF">2018-10-14T13:17:29Z</dcterms:created>
  <dcterms:modified xsi:type="dcterms:W3CDTF">2018-11-12T15:48:32Z</dcterms:modified>
</cp:coreProperties>
</file>

<file path=docProps/thumbnail.jpeg>
</file>